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6" r:id="rId5"/>
    <p:sldId id="258" r:id="rId6"/>
    <p:sldId id="260" r:id="rId7"/>
    <p:sldId id="263" r:id="rId8"/>
    <p:sldId id="259" r:id="rId9"/>
    <p:sldId id="265" r:id="rId10"/>
    <p:sldId id="261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A50021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7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255D2-A946-4FA2-AD67-FB01601669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1BD1C-49FF-49E5-9539-D3CE3DB285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8E565-5E9B-4570-936A-DCBC5E51B6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A8E6F3-149F-4D5C-85F4-2E6305A5E7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C92A68-5E5D-4EF1-8B91-ADDCC124DE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D8A31-2AFB-4F1C-9419-60B11385DA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67E9A-9AB3-4F94-B144-F35FE0FB5A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7D724-45FA-4C39-9F16-2C1EDD0813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393934-F261-4533-BBF7-E05DA6E93C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97428-59CB-423A-A0BE-FE816CD96C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E775B-A645-4770-AFF2-E3854CD204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4F3AC-4FE5-4D49-8C79-F5C50169C8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AFC559-C942-4B2A-9B56-A743EFC1B81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2438400"/>
          </a:xfrm>
        </p:spPr>
        <p:txBody>
          <a:bodyPr/>
          <a:lstStyle/>
          <a:p>
            <a:r>
              <a:rPr lang="en-US" sz="6600" b="1">
                <a:solidFill>
                  <a:srgbClr val="A50021"/>
                </a:solidFill>
              </a:rPr>
              <a:t>Motion and Force</a:t>
            </a:r>
            <a:br>
              <a:rPr lang="en-US" sz="6600" b="1">
                <a:solidFill>
                  <a:srgbClr val="A50021"/>
                </a:solidFill>
              </a:rPr>
            </a:br>
            <a:r>
              <a:rPr lang="en-US" sz="2000" b="1">
                <a:solidFill>
                  <a:srgbClr val="A50021"/>
                </a:solidFill>
              </a:rPr>
              <a:t>Speed, Velocity, Slope, Friction, Acceleration, and Distance</a:t>
            </a:r>
            <a:r>
              <a:rPr lang="en-US" b="1"/>
              <a:t/>
            </a:r>
            <a:br>
              <a:rPr lang="en-US" b="1"/>
            </a:br>
            <a:r>
              <a:rPr lang="en-US" sz="2000" b="1" i="1"/>
              <a:t>Vocabulary Terms - Introduction to a Marble Maze Project</a:t>
            </a:r>
            <a:br>
              <a:rPr lang="en-US" sz="2000" b="1" i="1"/>
            </a:br>
            <a:endParaRPr lang="en-US" sz="2000" b="1" i="1"/>
          </a:p>
        </p:txBody>
      </p:sp>
      <p:pic>
        <p:nvPicPr>
          <p:cNvPr id="2052" name="Picture 4" descr="motion and forc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505200"/>
            <a:ext cx="7315200" cy="2617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A50021"/>
                </a:solidFill>
              </a:rPr>
              <a:t>Gravity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b="1">
                <a:solidFill>
                  <a:srgbClr val="A50021"/>
                </a:solidFill>
              </a:rPr>
              <a:t>Gravity</a:t>
            </a:r>
            <a:r>
              <a:rPr lang="en-US" sz="2800"/>
              <a:t> is the force that pulls all objects in the universe toward one another.</a:t>
            </a:r>
          </a:p>
          <a:p>
            <a:endParaRPr lang="en-US" sz="2800"/>
          </a:p>
          <a:p>
            <a:r>
              <a:rPr lang="en-US" sz="2800"/>
              <a:t>Gravity is the force which pulls all objects to the surface.</a:t>
            </a:r>
          </a:p>
        </p:txBody>
      </p:sp>
      <p:pic>
        <p:nvPicPr>
          <p:cNvPr id="7172" name="Picture 4" descr="gravity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29200" y="2519363"/>
            <a:ext cx="3276600" cy="26860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A50021"/>
                </a:solidFill>
              </a:rPr>
              <a:t>Force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581400" cy="4525963"/>
          </a:xfrm>
        </p:spPr>
        <p:txBody>
          <a:bodyPr/>
          <a:lstStyle/>
          <a:p>
            <a:r>
              <a:rPr lang="en-US" sz="2800"/>
              <a:t>A </a:t>
            </a:r>
            <a:r>
              <a:rPr lang="en-US" sz="2800" b="1">
                <a:solidFill>
                  <a:srgbClr val="A50021"/>
                </a:solidFill>
              </a:rPr>
              <a:t>push</a:t>
            </a:r>
            <a:r>
              <a:rPr lang="en-US" sz="2800"/>
              <a:t> or </a:t>
            </a:r>
            <a:r>
              <a:rPr lang="en-US" sz="2800" b="1">
                <a:solidFill>
                  <a:srgbClr val="A50021"/>
                </a:solidFill>
              </a:rPr>
              <a:t>pull</a:t>
            </a:r>
            <a:r>
              <a:rPr lang="en-US" sz="2800">
                <a:solidFill>
                  <a:srgbClr val="A50021"/>
                </a:solidFill>
              </a:rPr>
              <a:t> </a:t>
            </a:r>
            <a:r>
              <a:rPr lang="en-US" sz="2800"/>
              <a:t>that causes an object to move, stop, or change direction</a:t>
            </a:r>
          </a:p>
          <a:p>
            <a:pPr>
              <a:buFontTx/>
              <a:buNone/>
            </a:pPr>
            <a:endParaRPr lang="en-US" sz="2800"/>
          </a:p>
          <a:p>
            <a:r>
              <a:rPr lang="en-US" sz="2800"/>
              <a:t>A </a:t>
            </a:r>
            <a:r>
              <a:rPr lang="en-US" sz="2800" b="1">
                <a:solidFill>
                  <a:srgbClr val="A50021"/>
                </a:solidFill>
              </a:rPr>
              <a:t>force</a:t>
            </a:r>
            <a:r>
              <a:rPr lang="en-US" sz="2800" b="1"/>
              <a:t> </a:t>
            </a:r>
            <a:r>
              <a:rPr lang="en-US" sz="2800"/>
              <a:t>will cause an object with mass to accelerate.</a:t>
            </a:r>
          </a:p>
        </p:txBody>
      </p:sp>
      <p:pic>
        <p:nvPicPr>
          <p:cNvPr id="3079" name="Picture 7" descr="tugof war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67200" y="1828800"/>
            <a:ext cx="4405313" cy="41687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A50021"/>
                </a:solidFill>
              </a:rPr>
              <a:t>Forces can affect motion in several ways: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→ They can make objects start moving.</a:t>
            </a:r>
          </a:p>
          <a:p>
            <a:r>
              <a:rPr lang="en-US"/>
              <a:t>→ They can make objects move faster.</a:t>
            </a:r>
          </a:p>
          <a:p>
            <a:r>
              <a:rPr lang="en-US"/>
              <a:t>→ They can make objects move slower.</a:t>
            </a:r>
          </a:p>
          <a:p>
            <a:r>
              <a:rPr lang="en-US"/>
              <a:t>→ They can make objects stop moving.</a:t>
            </a:r>
          </a:p>
          <a:p>
            <a:r>
              <a:rPr lang="en-US"/>
              <a:t>→ They can make objects change direction.</a:t>
            </a:r>
          </a:p>
          <a:p>
            <a:pPr>
              <a:buFontTx/>
              <a:buNone/>
            </a:pP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A50021"/>
                </a:solidFill>
              </a:rPr>
              <a:t>Distance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solidFill>
                  <a:srgbClr val="A50021"/>
                </a:solidFill>
              </a:rPr>
              <a:t>Distance</a:t>
            </a:r>
            <a:r>
              <a:rPr lang="en-US"/>
              <a:t> is the measurement from one point to another. </a:t>
            </a:r>
          </a:p>
          <a:p>
            <a:endParaRPr lang="en-US"/>
          </a:p>
          <a:p>
            <a:r>
              <a:rPr lang="en-US"/>
              <a:t>Distance may refer to a physical length, a period of time, or an estimation. </a:t>
            </a:r>
          </a:p>
        </p:txBody>
      </p:sp>
      <p:pic>
        <p:nvPicPr>
          <p:cNvPr id="20484" name="Picture 4" descr="tractor0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5029200"/>
            <a:ext cx="73914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A50021"/>
                </a:solidFill>
              </a:rPr>
              <a:t>Friction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772400" cy="1828800"/>
          </a:xfrm>
        </p:spPr>
        <p:txBody>
          <a:bodyPr/>
          <a:lstStyle/>
          <a:p>
            <a:r>
              <a:rPr lang="en-US" sz="2800" b="1">
                <a:solidFill>
                  <a:srgbClr val="A50021"/>
                </a:solidFill>
              </a:rPr>
              <a:t>Friction</a:t>
            </a:r>
            <a:r>
              <a:rPr lang="en-US" sz="2800"/>
              <a:t> is a force that acts against or stops motion when two surfaces rub against each other.</a:t>
            </a:r>
          </a:p>
        </p:txBody>
      </p:sp>
      <p:pic>
        <p:nvPicPr>
          <p:cNvPr id="4100" name="Picture 4" descr="friction-slide_kinetic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05000" y="3276600"/>
            <a:ext cx="5210175" cy="20431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>
                <a:solidFill>
                  <a:srgbClr val="A50021"/>
                </a:solidFill>
              </a:rPr>
              <a:t>Velocity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7924800" cy="1219200"/>
          </a:xfrm>
        </p:spPr>
        <p:txBody>
          <a:bodyPr/>
          <a:lstStyle/>
          <a:p>
            <a:r>
              <a:rPr lang="en-US" sz="2400" b="1">
                <a:solidFill>
                  <a:srgbClr val="A50021"/>
                </a:solidFill>
              </a:rPr>
              <a:t>Velocity</a:t>
            </a:r>
            <a:r>
              <a:rPr lang="en-US" sz="2400"/>
              <a:t> is an object’s speed in a particular direction. If the direction changes, the velocity will also change.</a:t>
            </a:r>
          </a:p>
        </p:txBody>
      </p:sp>
      <p:pic>
        <p:nvPicPr>
          <p:cNvPr id="6154" name="Picture 10" descr="velocity12"/>
          <p:cNvPicPr>
            <a:picLocks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2673350"/>
            <a:ext cx="7162800" cy="34702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A50021"/>
                </a:solidFill>
              </a:rPr>
              <a:t>Speed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53400" cy="1905000"/>
          </a:xfrm>
        </p:spPr>
        <p:txBody>
          <a:bodyPr/>
          <a:lstStyle/>
          <a:p>
            <a:r>
              <a:rPr lang="en-US" sz="2800" b="1">
                <a:solidFill>
                  <a:srgbClr val="A50021"/>
                </a:solidFill>
              </a:rPr>
              <a:t>Speed</a:t>
            </a:r>
            <a:r>
              <a:rPr lang="en-US" sz="2800"/>
              <a:t> is a measure of the distance an object moves in a given amount of time.</a:t>
            </a:r>
          </a:p>
          <a:p>
            <a:r>
              <a:rPr lang="en-US" sz="2800"/>
              <a:t>During a typical trip to school, your car will undergo a series of changes in its speed. </a:t>
            </a:r>
          </a:p>
        </p:txBody>
      </p:sp>
      <p:pic>
        <p:nvPicPr>
          <p:cNvPr id="9223" name="Picture 7" descr="speed12"/>
          <p:cNvPicPr>
            <a:picLocks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" y="3810000"/>
            <a:ext cx="7772400" cy="22939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A50021"/>
                </a:solidFill>
              </a:rPr>
              <a:t>Acceleration &amp; Deceleration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77200" cy="1295400"/>
          </a:xfrm>
        </p:spPr>
        <p:txBody>
          <a:bodyPr/>
          <a:lstStyle/>
          <a:p>
            <a:r>
              <a:rPr lang="en-US" sz="2800" b="1">
                <a:solidFill>
                  <a:srgbClr val="A50021"/>
                </a:solidFill>
              </a:rPr>
              <a:t>Acceleration</a:t>
            </a:r>
            <a:r>
              <a:rPr lang="en-US" sz="2800"/>
              <a:t> is an increase in speed.</a:t>
            </a:r>
          </a:p>
          <a:p>
            <a:r>
              <a:rPr lang="en-US" sz="2800" b="1">
                <a:solidFill>
                  <a:srgbClr val="A50021"/>
                </a:solidFill>
              </a:rPr>
              <a:t>Deceleration</a:t>
            </a:r>
            <a:r>
              <a:rPr lang="en-US" sz="2800" b="1"/>
              <a:t> </a:t>
            </a:r>
            <a:r>
              <a:rPr lang="en-US" sz="2800"/>
              <a:t>is a decrease in speed.</a:t>
            </a:r>
          </a:p>
        </p:txBody>
      </p:sp>
      <p:pic>
        <p:nvPicPr>
          <p:cNvPr id="5127" name="Picture 7" descr="acceln"/>
          <p:cNvPicPr>
            <a:picLocks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3352800"/>
            <a:ext cx="7924800" cy="25352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A50021"/>
                </a:solidFill>
              </a:rPr>
              <a:t>Slope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91000" cy="2971800"/>
          </a:xfrm>
        </p:spPr>
        <p:txBody>
          <a:bodyPr/>
          <a:lstStyle/>
          <a:p>
            <a:r>
              <a:rPr lang="en-US" b="1">
                <a:solidFill>
                  <a:srgbClr val="A50021"/>
                </a:solidFill>
              </a:rPr>
              <a:t>Slope</a:t>
            </a:r>
            <a:r>
              <a:rPr lang="en-US"/>
              <a:t> is used to describe the steepness, incline, or grade of a straight line. </a:t>
            </a:r>
          </a:p>
          <a:p>
            <a:pPr>
              <a:buFontTx/>
              <a:buNone/>
            </a:pPr>
            <a:endParaRPr lang="en-US"/>
          </a:p>
        </p:txBody>
      </p:sp>
      <p:pic>
        <p:nvPicPr>
          <p:cNvPr id="19460" name="Picture 4" descr="slo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371600"/>
            <a:ext cx="2743200" cy="2354263"/>
          </a:xfrm>
          <a:prstGeom prst="rect">
            <a:avLst/>
          </a:prstGeom>
          <a:noFill/>
        </p:spPr>
      </p:pic>
      <p:pic>
        <p:nvPicPr>
          <p:cNvPr id="19461" name="Picture 5" descr="120px-Ten_percent_slope_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038600"/>
            <a:ext cx="2743200" cy="2424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248</Words>
  <Application>Microsoft Office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Default Design</vt:lpstr>
      <vt:lpstr>Motion and Force Speed, Velocity, Slope, Friction, Acceleration, and Distance Vocabulary Terms - Introduction to a Marble Maze Project </vt:lpstr>
      <vt:lpstr>Force</vt:lpstr>
      <vt:lpstr>Forces can affect motion in several ways:</vt:lpstr>
      <vt:lpstr>Distance</vt:lpstr>
      <vt:lpstr>Friction</vt:lpstr>
      <vt:lpstr>Velocity</vt:lpstr>
      <vt:lpstr>Speed</vt:lpstr>
      <vt:lpstr>Acceleration &amp; Deceleration</vt:lpstr>
      <vt:lpstr>Slope</vt:lpstr>
      <vt:lpstr>Gravity</vt:lpstr>
    </vt:vector>
  </TitlesOfParts>
  <Company>Collins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Mardena Collins</dc:creator>
  <cp:lastModifiedBy>lmk</cp:lastModifiedBy>
  <cp:revision>34</cp:revision>
  <dcterms:created xsi:type="dcterms:W3CDTF">2007-11-08T00:35:06Z</dcterms:created>
  <dcterms:modified xsi:type="dcterms:W3CDTF">2011-11-29T19:34:27Z</dcterms:modified>
</cp:coreProperties>
</file>